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396" r:id="rId5"/>
    <p:sldId id="481" r:id="rId6"/>
    <p:sldId id="398" r:id="rId7"/>
    <p:sldId id="447" r:id="rId8"/>
    <p:sldId id="471" r:id="rId9"/>
    <p:sldId id="494" r:id="rId10"/>
    <p:sldId id="496" r:id="rId11"/>
    <p:sldId id="406" r:id="rId12"/>
    <p:sldId id="414" r:id="rId13"/>
    <p:sldId id="467" r:id="rId14"/>
    <p:sldId id="413" r:id="rId15"/>
    <p:sldId id="493" r:id="rId16"/>
    <p:sldId id="468" r:id="rId17"/>
    <p:sldId id="466" r:id="rId18"/>
    <p:sldId id="411" r:id="rId19"/>
    <p:sldId id="415" r:id="rId20"/>
    <p:sldId id="416" r:id="rId21"/>
    <p:sldId id="417" r:id="rId22"/>
    <p:sldId id="456" r:id="rId23"/>
    <p:sldId id="469" r:id="rId24"/>
    <p:sldId id="490" r:id="rId25"/>
    <p:sldId id="491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398"/>
            <p14:sldId id="447"/>
            <p14:sldId id="471"/>
            <p14:sldId id="494"/>
            <p14:sldId id="496"/>
          </p14:sldIdLst>
        </p14:section>
        <p14:section name="Домашни, изпити, оценяване" id="{DBE78337-BE1C-478A-90A8-DDEDCDD19267}">
          <p14:sldIdLst>
            <p14:sldId id="406"/>
            <p14:sldId id="414"/>
            <p14:sldId id="467"/>
            <p14:sldId id="413"/>
            <p14:sldId id="493"/>
            <p14:sldId id="468"/>
            <p14:sldId id="466"/>
            <p14:sldId id="411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56"/>
            <p14:sldId id="469"/>
            <p14:sldId id="490"/>
            <p14:sldId id="491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74" autoAdjust="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748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4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hyperlink" Target="https://softuni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hyperlink" Target="https://softuni.bg/for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hyperlink" Target="https://www.apachefriends.org/download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http://codexio.bg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70713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hp logo png">
            <a:extLst>
              <a:ext uri="{FF2B5EF4-FFF2-40B4-BE49-F238E27FC236}">
                <a16:creationId xmlns:a16="http://schemas.microsoft.com/office/drawing/2014/main" id="{A25C4ED4-9F23-4627-8A7E-58550BA6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77" y="2533320"/>
            <a:ext cx="3907150" cy="21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0612" y="3200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5ADB8-71D4-48AA-91AF-70801BF27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bg-BG" dirty="0">
                <a:solidFill>
                  <a:schemeClr val="bg1"/>
                </a:solidFill>
              </a:rPr>
              <a:t> дни </a:t>
            </a:r>
            <a:r>
              <a:rPr lang="bg-BG" dirty="0"/>
              <a:t>след занятието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bg-BG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Ноември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bg-BG" dirty="0"/>
              <a:t>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bg1"/>
                </a:solidFill>
              </a:rPr>
              <a:t>80%</a:t>
            </a:r>
            <a:r>
              <a:rPr lang="bg-BG" dirty="0"/>
              <a:t> от задачите,</a:t>
            </a:r>
            <a:br>
              <a:rPr lang="en-US" dirty="0"/>
            </a:br>
            <a:r>
              <a:rPr lang="bg-BG" dirty="0"/>
              <a:t>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</a:t>
            </a:r>
            <a:r>
              <a:rPr lang="bg-BG" dirty="0">
                <a:solidFill>
                  <a:schemeClr val="bg1"/>
                </a:solidFill>
              </a:rPr>
              <a:t>онлайн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форма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на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 (2)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/>
              <a:t>Качвате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/>
              <a:t>(</a:t>
            </a:r>
            <a:r>
              <a:rPr lang="bg-BG" sz="3200"/>
              <a:t>програмата)</a:t>
            </a:r>
            <a:endParaRPr lang="en-US" sz="3200">
              <a:cs typeface="Calibri"/>
            </a:endParaRPr>
          </a:p>
          <a:p>
            <a:pPr marL="456565" indent="-456565"/>
            <a:r>
              <a:rPr lang="bg-BG" sz="3200"/>
              <a:t>Програмата се проверява с </a:t>
            </a:r>
            <a:br>
              <a:rPr lang="bg-BG" sz="3200">
                <a:cs typeface="Calibri"/>
              </a:rPr>
            </a:br>
            <a:r>
              <a:rPr lang="bg-BG" sz="3200"/>
              <a:t>поредица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/>
              <a:t>За всеки успешен </a:t>
            </a:r>
            <a:br>
              <a:rPr lang="bg-BG" sz="3200">
                <a:cs typeface="Calibri"/>
              </a:rPr>
            </a:br>
            <a:r>
              <a:rPr lang="bg-BG" sz="3200"/>
              <a:t>тест получавате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b="0"/>
              <a:t>Как работи тестването в</a:t>
            </a:r>
            <a:r>
              <a:rPr lang="en-US" sz="3950" b="0"/>
              <a:t> Judge </a:t>
            </a:r>
            <a:r>
              <a:rPr lang="bg-BG" sz="3950" b="0"/>
              <a:t>системата</a:t>
            </a:r>
            <a:r>
              <a:rPr lang="en-US" sz="3950" b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22 и 23 Декември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17 Ноември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12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Резултати от приемен изпит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662D1-D9F1-44FF-9C20-EE4EE4C71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844651">
            <a:off x="2529415" y="-64371"/>
            <a:ext cx="2948474" cy="3455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267599" y="4630492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bg-BG" sz="3200" b="1" dirty="0"/>
              <a:t>10%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5E22-8E70-4F38-81B9-83506DD89E5D}"/>
              </a:ext>
            </a:extLst>
          </p:cNvPr>
          <p:cNvGrpSpPr/>
          <p:nvPr/>
        </p:nvGrpSpPr>
        <p:grpSpPr>
          <a:xfrm rot="11515785">
            <a:off x="7912518" y="3245511"/>
            <a:ext cx="3232367" cy="2185029"/>
            <a:chOff x="1203139" y="3166925"/>
            <a:chExt cx="3232367" cy="21850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44EA58-F81F-4EDD-B2CA-0100C8A43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726808" y="2643256"/>
              <a:ext cx="2185029" cy="32323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2F45E-560E-4CFD-9D9D-F462410FEDA6}"/>
                </a:ext>
              </a:extLst>
            </p:cNvPr>
            <p:cNvSpPr txBox="1"/>
            <p:nvPr/>
          </p:nvSpPr>
          <p:spPr>
            <a:xfrm rot="10135015">
              <a:off x="1606799" y="3609066"/>
              <a:ext cx="1439044" cy="10598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Форум </a:t>
              </a:r>
              <a:br>
                <a:rPr lang="bg-BG" sz="3200" b="1" dirty="0"/>
              </a:br>
              <a:r>
                <a:rPr lang="bg-BG" sz="3200" b="1" dirty="0"/>
                <a:t>10%</a:t>
              </a:r>
              <a:endParaRPr lang="en-US" sz="32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80A06-3BD6-4298-98AB-0BA05EFFE7EE}"/>
              </a:ext>
            </a:extLst>
          </p:cNvPr>
          <p:cNvSpPr txBox="1"/>
          <p:nvPr/>
        </p:nvSpPr>
        <p:spPr>
          <a:xfrm>
            <a:off x="2622706" y="967201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/>
              <a:t>Изпит </a:t>
            </a:r>
            <a:br>
              <a:rPr lang="bg-BG" sz="3200" b="1" dirty="0"/>
            </a:br>
            <a:r>
              <a:rPr lang="bg-BG" sz="3200" b="1" dirty="0"/>
              <a:t>90%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Какво ни трябва за курса</a:t>
            </a:r>
            <a:r>
              <a:rPr lang="en-US"/>
              <a:t>?</a:t>
            </a:r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Официален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/>
              <a:t> на курса "Основи на програмирането"</a:t>
            </a:r>
            <a:r>
              <a:rPr lang="en-US"/>
              <a:t>:</a:t>
            </a:r>
          </a:p>
          <a:p>
            <a:pPr lvl="1"/>
            <a:endParaRPr lang="en-US" sz="2900"/>
          </a:p>
          <a:p>
            <a:pPr>
              <a:spcBef>
                <a:spcPts val="3600"/>
              </a:spcBef>
            </a:pPr>
            <a:r>
              <a:rPr lang="bg-BG" sz="3200"/>
              <a:t>Влизайте редовно във </a:t>
            </a:r>
            <a:r>
              <a:rPr lang="bg-BG" sz="3200">
                <a:solidFill>
                  <a:schemeClr val="bg1"/>
                </a:solidFill>
              </a:rPr>
              <a:t>форума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/>
              <a:t>:</a:t>
            </a:r>
          </a:p>
          <a:p>
            <a:pPr lvl="1">
              <a:buClr>
                <a:schemeClr val="tx1"/>
              </a:buClr>
            </a:pPr>
            <a:r>
              <a:rPr lang="bg-BG">
                <a:solidFill>
                  <a:schemeClr val="bg1"/>
                </a:solidFill>
              </a:rPr>
              <a:t>Обсъждайте</a:t>
            </a:r>
            <a:r>
              <a:rPr lang="bg-BG"/>
              <a:t> </a:t>
            </a:r>
            <a:r>
              <a:rPr lang="bg-BG">
                <a:solidFill>
                  <a:schemeClr val="bg1"/>
                </a:solidFill>
              </a:rPr>
              <a:t>задачите</a:t>
            </a:r>
            <a:r>
              <a:rPr lang="bg-BG"/>
              <a:t> с колеги</a:t>
            </a:r>
            <a:endParaRPr lang="en-US"/>
          </a:p>
          <a:p>
            <a:pPr lvl="1"/>
            <a:r>
              <a:rPr lang="bg-BG"/>
              <a:t>Намирайте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на всички задачи</a:t>
            </a:r>
            <a:endParaRPr lang="en-US"/>
          </a:p>
          <a:p>
            <a:pPr lvl="1"/>
            <a:r>
              <a:rPr lang="bg-BG"/>
              <a:t>Споделяйте </a:t>
            </a:r>
            <a:r>
              <a:rPr lang="bg-BG">
                <a:solidFill>
                  <a:schemeClr val="bg1"/>
                </a:solidFill>
              </a:rPr>
              <a:t>код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идеи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проблеми</a:t>
            </a:r>
            <a:endParaRPr lang="en-US" sz="3100">
              <a:solidFill>
                <a:schemeClr val="bg1"/>
              </a:solidFill>
            </a:endParaRPr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269" y="1416010"/>
            <a:ext cx="8180332" cy="4795935"/>
          </a:xfrm>
        </p:spPr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Всички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/>
              <a:t>и други </a:t>
            </a:r>
            <a:br>
              <a:rPr lang="bg-BG"/>
            </a:br>
            <a:r>
              <a:rPr lang="bg-BG"/>
              <a:t>материали са отворени с публичен достъп</a:t>
            </a:r>
            <a:endParaRPr lang="en-US"/>
          </a:p>
          <a:p>
            <a:pPr lvl="1"/>
            <a:r>
              <a:rPr lang="bg-BG"/>
              <a:t>Посетете сайта на вашия курс, за да ги изтеглите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Слайдове, видео, домашни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998" b="1" dirty="0">
                <a:solidFill>
                  <a:schemeClr val="tx2">
                    <a:lumMod val="75000"/>
                  </a:schemeClr>
                </a:solidFill>
              </a:rPr>
              <a:t>NetBeans</a:t>
            </a:r>
            <a:r>
              <a:rPr lang="bg-BG" sz="2998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998" dirty="0"/>
              <a:t>(</a:t>
            </a:r>
            <a:r>
              <a:rPr lang="bg-BG" sz="2998" dirty="0"/>
              <a:t>среда за разработка</a:t>
            </a:r>
            <a:r>
              <a:rPr lang="en-US" sz="2998" dirty="0"/>
              <a:t>): </a:t>
            </a:r>
            <a:endParaRPr lang="bg-BG" sz="2998" dirty="0"/>
          </a:p>
          <a:p>
            <a:pPr marL="609219" lvl="1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https://netbeans.org/downloads/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(PHP </a:t>
            </a:r>
            <a:r>
              <a:rPr lang="bg-BG" dirty="0"/>
              <a:t>интерпретатор и сървър</a:t>
            </a:r>
            <a:r>
              <a:rPr lang="en-US" dirty="0"/>
              <a:t>):</a:t>
            </a:r>
          </a:p>
          <a:p>
            <a:pPr marL="685371" lvl="1" indent="0">
              <a:lnSpc>
                <a:spcPct val="110000"/>
              </a:lnSpc>
              <a:buNone/>
            </a:pPr>
            <a:r>
              <a:rPr lang="en-US" dirty="0">
                <a:hlinkClick r:id="rId4"/>
              </a:rPr>
              <a:t>https://www.apachefriends.org/download.html</a:t>
            </a:r>
            <a:endParaRPr lang="en-US" dirty="0"/>
          </a:p>
          <a:p>
            <a:pPr marL="1218438" lvl="2" indent="0">
              <a:lnSpc>
                <a:spcPct val="110000"/>
              </a:lnSpc>
              <a:buNone/>
            </a:pPr>
            <a:r>
              <a:rPr lang="en-US" dirty="0"/>
              <a:t> </a:t>
            </a:r>
            <a:br>
              <a:rPr lang="en-US" dirty="0"/>
            </a:b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0" name="Picture 2" descr="Ð ÐµÐ·ÑÐ»ÑÐ°Ñ Ñ Ð¸Ð·Ð¾Ð±ÑÐ°Ð¶ÐµÐ½Ð¸Ðµ Ð·Ð° netbeans logo png">
            <a:extLst>
              <a:ext uri="{FF2B5EF4-FFF2-40B4-BE49-F238E27FC236}">
                <a16:creationId xmlns:a16="http://schemas.microsoft.com/office/drawing/2014/main" id="{FE1928B3-90D7-4F95-8F42-12C0BEC0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56" y="843780"/>
            <a:ext cx="3673244" cy="367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Цели на курса и учебна програма</a:t>
            </a:r>
            <a:endParaRPr lang="en-US"/>
          </a:p>
        </p:txBody>
      </p:sp>
      <p:pic>
        <p:nvPicPr>
          <p:cNvPr id="6" name="Picture 2" descr="Ð ÐµÐ·ÑÐ»ÑÐ°Ñ Ñ Ð¸Ð·Ð¾Ð±ÑÐ°Ð¶ÐµÐ½Ð¸Ðµ Ð·Ð° php logo png">
            <a:extLst>
              <a:ext uri="{FF2B5EF4-FFF2-40B4-BE49-F238E27FC236}">
                <a16:creationId xmlns:a16="http://schemas.microsoft.com/office/drawing/2014/main" id="{0768F680-7AB2-4322-AFAE-4DD54F92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77" y="1822322"/>
            <a:ext cx="3143670" cy="169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/>
              <a:t>Курсът </a:t>
            </a:r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/>
              <a:t>"</a:t>
            </a:r>
            <a:r>
              <a:rPr lang="bg-BG"/>
              <a:t> дава</a:t>
            </a:r>
            <a:r>
              <a:rPr lang="en-US"/>
              <a:t>:</a:t>
            </a:r>
          </a:p>
          <a:p>
            <a:pPr lvl="1">
              <a:lnSpc>
                <a:spcPct val="100000"/>
              </a:lnSpc>
            </a:pPr>
            <a:r>
              <a:rPr lang="bg-BG"/>
              <a:t>Въведение в един от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/>
              <a:t>Познания върху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основни концепции</a:t>
            </a:r>
            <a:r>
              <a:rPr lang="bg-BG"/>
              <a:t> от </a:t>
            </a:r>
            <a:br>
              <a:rPr lang="bg-BG"/>
            </a:br>
            <a:r>
              <a:rPr lang="bg-BG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/>
              <a:t>Базово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/>
              <a:t>Първа крачка в един нов,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вълнуващ</a:t>
            </a:r>
            <a:r>
              <a:rPr lang="bg-BG"/>
              <a:t> свят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операции и </a:t>
            </a:r>
            <a:r>
              <a:rPr lang="bg-BG" dirty="0"/>
              <a:t>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Условни конструкции</a:t>
            </a:r>
            <a:r>
              <a:rPr lang="ru-RU" dirty="0"/>
              <a:t>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Вложени условни конструкции </a:t>
            </a:r>
            <a:r>
              <a:rPr lang="ru-RU" dirty="0"/>
              <a:t>(</a:t>
            </a:r>
            <a:r>
              <a:rPr lang="bg-BG" dirty="0"/>
              <a:t>вложени</a:t>
            </a:r>
            <a:r>
              <a:rPr lang="ru-RU" dirty="0"/>
              <a:t>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while</a:t>
            </a:r>
            <a:r>
              <a:rPr lang="en-US" dirty="0"/>
              <a:t>-</a:t>
            </a:r>
            <a:r>
              <a:rPr lang="bg-BG" dirty="0"/>
              <a:t>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30000"/>
              </a:lnSpc>
              <a:buNone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276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bg-BG" dirty="0"/>
              <a:t>-цикъл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r>
              <a:rPr lang="en-US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и асистенти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03211" y="152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Мартин Георгиев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Бакалавър – "информатика и </a:t>
            </a:r>
            <a:br>
              <a:rPr lang="bg-BG" dirty="0"/>
            </a:br>
            <a:r>
              <a:rPr lang="bg-BG" dirty="0"/>
              <a:t>информационни технологии </a:t>
            </a:r>
            <a:br>
              <a:rPr lang="bg-BG" dirty="0"/>
            </a:br>
            <a:r>
              <a:rPr lang="bg-BG" dirty="0"/>
              <a:t>в бизнеса"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Топ студент и стажант 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Преподавател в различни курсове </a:t>
            </a:r>
            <a:br>
              <a:rPr lang="bg-BG" dirty="0"/>
            </a:br>
            <a:r>
              <a:rPr lang="bg-BG" dirty="0"/>
              <a:t>в СофтУни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AutoShape 4" descr="tanukaaa avatar">
            <a:extLst>
              <a:ext uri="{FF2B5EF4-FFF2-40B4-BE49-F238E27FC236}">
                <a16:creationId xmlns:a16="http://schemas.microsoft.com/office/drawing/2014/main" id="{E4B39B6E-D211-46BF-91DE-A43F61A5A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softuni.bg/users/profile/showavatar/2e25d0de-3064-48c6-9efb-cfc9862b7c6a">
            <a:extLst>
              <a:ext uri="{FF2B5EF4-FFF2-40B4-BE49-F238E27FC236}">
                <a16:creationId xmlns:a16="http://schemas.microsoft.com/office/drawing/2014/main" id="{E6BCB02F-3A79-45B5-AD1F-8437091B9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softuni.bg/users/profile/showavatar/2e25d0de-3064-48c6-9efb-cfc9862b7c6a">
            <a:extLst>
              <a:ext uri="{FF2B5EF4-FFF2-40B4-BE49-F238E27FC236}">
                <a16:creationId xmlns:a16="http://schemas.microsoft.com/office/drawing/2014/main" id="{1B16C35B-7C61-411E-83B8-3EDEC0F77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2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77C4-B178-436A-AEFE-299008B3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385" y="1930187"/>
            <a:ext cx="4014581" cy="37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03211" y="15240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Ангел Райнов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Топ студент и стажант в СофтУни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Студент – "Биомедицинско </a:t>
            </a:r>
            <a:br>
              <a:rPr lang="bg-BG" dirty="0"/>
            </a:br>
            <a:r>
              <a:rPr lang="bg-BG" dirty="0"/>
              <a:t>инженерство" в ХТМУ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</a:t>
            </a:r>
            <a:r>
              <a:rPr lang="en-US" dirty="0"/>
              <a:t>web</a:t>
            </a:r>
            <a:r>
              <a:rPr lang="bg-BG" dirty="0"/>
              <a:t> разработката </a:t>
            </a:r>
            <a:br>
              <a:rPr lang="bg-BG" dirty="0"/>
            </a:br>
            <a:r>
              <a:rPr lang="bg-BG" dirty="0"/>
              <a:t>и</a:t>
            </a:r>
            <a:r>
              <a:rPr lang="en-US" dirty="0"/>
              <a:t> WordPress</a:t>
            </a:r>
            <a:r>
              <a:rPr lang="bg-BG" dirty="0"/>
              <a:t> </a:t>
            </a:r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Асистенти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AutoShape 4" descr="tanukaaa avatar">
            <a:extLst>
              <a:ext uri="{FF2B5EF4-FFF2-40B4-BE49-F238E27FC236}">
                <a16:creationId xmlns:a16="http://schemas.microsoft.com/office/drawing/2014/main" id="{E4B39B6E-D211-46BF-91DE-A43F61A5A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s://softuni.bg/users/profile/showavatar/2e25d0de-3064-48c6-9efb-cfc9862b7c6a">
            <a:extLst>
              <a:ext uri="{FF2B5EF4-FFF2-40B4-BE49-F238E27FC236}">
                <a16:creationId xmlns:a16="http://schemas.microsoft.com/office/drawing/2014/main" id="{E6BCB02F-3A79-45B5-AD1F-8437091B9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softuni.bg/users/profile/showavatar/2e25d0de-3064-48c6-9efb-cfc9862b7c6a">
            <a:extLst>
              <a:ext uri="{FF2B5EF4-FFF2-40B4-BE49-F238E27FC236}">
                <a16:creationId xmlns:a16="http://schemas.microsoft.com/office/drawing/2014/main" id="{1B16C35B-7C61-411E-83B8-3EDEC0F77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2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56A2B-123D-49B0-9FB2-909266EF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85" y="1958353"/>
            <a:ext cx="3908094" cy="3719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9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Custom</PresentationFormat>
  <Paragraphs>176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PowerPoint Presentation</vt:lpstr>
      <vt:lpstr>Преподаватели</vt:lpstr>
      <vt:lpstr>Асистенти</vt:lpstr>
      <vt:lpstr>PowerPoint Presentation</vt:lpstr>
      <vt:lpstr>Упражнения и домашни</vt:lpstr>
      <vt:lpstr>Упражнения и домашни (2)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Препоръчителен софтуер</vt:lpstr>
      <vt:lpstr>PowerPoint Presentation</vt:lpstr>
      <vt:lpstr>СофтУни диамантени партньори</vt:lpstr>
      <vt:lpstr>СофтУни диамантени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revision>1</cp:revision>
  <dcterms:modified xsi:type="dcterms:W3CDTF">2018-10-25T09:47:51Z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